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1" r:id="rId2"/>
    <p:sldId id="257" r:id="rId3"/>
    <p:sldId id="271" r:id="rId4"/>
    <p:sldId id="262" r:id="rId5"/>
    <p:sldId id="263" r:id="rId6"/>
    <p:sldId id="270" r:id="rId7"/>
    <p:sldId id="264" r:id="rId8"/>
    <p:sldId id="266" r:id="rId9"/>
    <p:sldId id="265" r:id="rId10"/>
    <p:sldId id="267" r:id="rId11"/>
    <p:sldId id="268" r:id="rId1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6808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63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A11AA-CD29-457C-A455-0DFA9B480E33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5E06-85A1-4484-8F43-12D48A97395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0738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10/06/2024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Active Learning for </a:t>
            </a:r>
          </a:p>
          <a:p>
            <a:r>
              <a:rPr lang="it-IT" dirty="0"/>
              <a:t>social media data </a:t>
            </a:r>
            <a:r>
              <a:rPr lang="it-IT" dirty="0" err="1"/>
              <a:t>classification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40112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Progetto di Ingegneria Informatica – </a:t>
            </a:r>
            <a:r>
              <a:rPr lang="it-IT" dirty="0" err="1">
                <a:solidFill>
                  <a:schemeClr val="bg1"/>
                </a:solidFill>
              </a:rPr>
              <a:t>a.a</a:t>
            </a:r>
            <a:r>
              <a:rPr lang="it-IT" dirty="0">
                <a:solidFill>
                  <a:schemeClr val="bg1"/>
                </a:solidFill>
              </a:rPr>
              <a:t>. 2023/24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9D47782-0E90-8000-53DA-700F53DCEF30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D71092-3EFD-2135-9C2C-D802AB4D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631599-BDD1-F6BE-7C6F-9C6C92428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145867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Active Learning techniques </a:t>
            </a:r>
            <a:r>
              <a:rPr lang="it-IT" dirty="0" err="1"/>
              <a:t>had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random sampling with training data,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with </a:t>
            </a:r>
            <a:r>
              <a:rPr lang="it-IT" dirty="0" err="1"/>
              <a:t>unseen</a:t>
            </a:r>
            <a:r>
              <a:rPr lang="it-IT" dirty="0"/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With just a small batch of data, the </a:t>
            </a:r>
            <a:r>
              <a:rPr lang="it-IT" dirty="0" err="1"/>
              <a:t>active</a:t>
            </a:r>
            <a:r>
              <a:rPr lang="it-IT" dirty="0"/>
              <a:t> learning models </a:t>
            </a:r>
            <a:r>
              <a:rPr lang="it-IT" dirty="0" err="1"/>
              <a:t>slowly</a:t>
            </a:r>
            <a:r>
              <a:rPr lang="it-IT" dirty="0"/>
              <a:t> </a:t>
            </a:r>
            <a:r>
              <a:rPr lang="it-IT" dirty="0" err="1"/>
              <a:t>approached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to the </a:t>
            </a:r>
            <a:r>
              <a:rPr lang="it-IT" dirty="0" err="1"/>
              <a:t>optimal</a:t>
            </a:r>
            <a:r>
              <a:rPr lang="it-IT" dirty="0"/>
              <a:t> </a:t>
            </a:r>
            <a:r>
              <a:rPr lang="it-IT" dirty="0" err="1"/>
              <a:t>ones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selection</a:t>
            </a:r>
            <a:r>
              <a:rPr lang="it-IT" dirty="0"/>
              <a:t> of the models’ </a:t>
            </a:r>
            <a:r>
              <a:rPr lang="it-IT" dirty="0" err="1"/>
              <a:t>parameters</a:t>
            </a:r>
            <a:r>
              <a:rPr lang="it-IT" dirty="0"/>
              <a:t>,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budget,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crucial</a:t>
            </a:r>
            <a:r>
              <a:rPr lang="it-IT" dirty="0"/>
              <a:t> part of the </a:t>
            </a:r>
            <a:r>
              <a:rPr lang="it-IT" dirty="0" err="1"/>
              <a:t>development</a:t>
            </a:r>
            <a:r>
              <a:rPr lang="it-IT" dirty="0"/>
              <a:t> of the model </a:t>
            </a:r>
            <a:r>
              <a:rPr lang="it-IT" dirty="0" err="1"/>
              <a:t>infrastructure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In </a:t>
            </a:r>
            <a:r>
              <a:rPr lang="it-IT" dirty="0" err="1"/>
              <a:t>conclusion</a:t>
            </a:r>
            <a:r>
              <a:rPr lang="it-IT" dirty="0"/>
              <a:t> Active Learning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proven</a:t>
            </a:r>
            <a:r>
              <a:rPr lang="it-IT" dirty="0"/>
              <a:t> to be a </a:t>
            </a:r>
            <a:r>
              <a:rPr lang="it-IT" dirty="0" err="1"/>
              <a:t>great</a:t>
            </a:r>
            <a:r>
              <a:rPr lang="it-IT" dirty="0"/>
              <a:t> tool to </a:t>
            </a:r>
            <a:r>
              <a:rPr lang="it-IT" dirty="0" err="1"/>
              <a:t>collect</a:t>
            </a:r>
            <a:r>
              <a:rPr lang="it-IT" dirty="0"/>
              <a:t> and </a:t>
            </a:r>
            <a:r>
              <a:rPr lang="it-IT" dirty="0" err="1"/>
              <a:t>classify</a:t>
            </a:r>
            <a:r>
              <a:rPr lang="it-IT" dirty="0"/>
              <a:t> social media data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dynamic</a:t>
            </a:r>
            <a:r>
              <a:rPr lang="it-IT" dirty="0"/>
              <a:t> events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AD7AAF9-80FE-71A8-2096-245C65ED3E75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pic>
        <p:nvPicPr>
          <p:cNvPr id="4098" name="Picture 2" descr="Politecnico di Milano Logo PNG Vector (EPS) Free Download">
            <a:extLst>
              <a:ext uri="{FF2B5EF4-FFF2-40B4-BE49-F238E27FC236}">
                <a16:creationId xmlns:a16="http://schemas.microsoft.com/office/drawing/2014/main" id="{58B8EBE5-1DA5-553F-C46F-CBA83C8D4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267" y="4248332"/>
            <a:ext cx="1693868" cy="167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5145859-6DEC-B058-E885-64ACC15F301E}"/>
              </a:ext>
            </a:extLst>
          </p:cNvPr>
          <p:cNvSpPr txBox="1"/>
          <p:nvPr/>
        </p:nvSpPr>
        <p:spPr>
          <a:xfrm>
            <a:off x="8815527" y="666"/>
            <a:ext cx="343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1126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794051" y="4719581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4000" dirty="0"/>
              <a:t>Thank </a:t>
            </a:r>
            <a:r>
              <a:rPr lang="it-IT" sz="4000" dirty="0" err="1"/>
              <a:t>you</a:t>
            </a:r>
            <a:r>
              <a:rPr lang="it-IT" sz="4000" dirty="0"/>
              <a:t> for </a:t>
            </a:r>
            <a:r>
              <a:rPr lang="it-IT" sz="4000" dirty="0" err="1"/>
              <a:t>your</a:t>
            </a:r>
            <a:r>
              <a:rPr lang="it-IT" sz="4000" dirty="0"/>
              <a:t> </a:t>
            </a:r>
            <a:r>
              <a:rPr lang="it-IT" sz="4000" dirty="0" err="1"/>
              <a:t>attention</a:t>
            </a:r>
            <a:endParaRPr lang="it-IT" sz="40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B155679-AB68-4F2B-B5BD-1BFC0F617555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pic>
        <p:nvPicPr>
          <p:cNvPr id="3" name="Picture 2" descr="Politecnico di Milano Logo PNG Vector (EPS) Free Download">
            <a:extLst>
              <a:ext uri="{FF2B5EF4-FFF2-40B4-BE49-F238E27FC236}">
                <a16:creationId xmlns:a16="http://schemas.microsoft.com/office/drawing/2014/main" id="{A7662D9A-8FDC-6BA9-2015-CBF28A600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173" y="6208618"/>
            <a:ext cx="543615" cy="538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7D6437-4628-3069-32E7-8C34F5132A9B}"/>
              </a:ext>
            </a:extLst>
          </p:cNvPr>
          <p:cNvSpPr txBox="1"/>
          <p:nvPr/>
        </p:nvSpPr>
        <p:spPr>
          <a:xfrm>
            <a:off x="8815527" y="666"/>
            <a:ext cx="343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36333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F5EE17E-FDE9-842D-7AA2-4D3FB3E03086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pic>
        <p:nvPicPr>
          <p:cNvPr id="2052" name="Picture 4" descr="Natural Disasters and News Values - ReviseSociology">
            <a:extLst>
              <a:ext uri="{FF2B5EF4-FFF2-40B4-BE49-F238E27FC236}">
                <a16:creationId xmlns:a16="http://schemas.microsoft.com/office/drawing/2014/main" id="{43E4FB48-1548-12DD-C80B-B9733054D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24277" r="5952" b="28031"/>
          <a:stretch/>
        </p:blipFill>
        <p:spPr bwMode="auto">
          <a:xfrm rot="20082388">
            <a:off x="288521" y="3092313"/>
            <a:ext cx="4201887" cy="137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limate report warns of more natural disasters">
            <a:extLst>
              <a:ext uri="{FF2B5EF4-FFF2-40B4-BE49-F238E27FC236}">
                <a16:creationId xmlns:a16="http://schemas.microsoft.com/office/drawing/2014/main" id="{BA063F90-0B9F-3EA8-ABB7-13665E2C9A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7" t="21910" r="5951" b="7190"/>
          <a:stretch/>
        </p:blipFill>
        <p:spPr bwMode="auto">
          <a:xfrm rot="535290">
            <a:off x="706089" y="3277122"/>
            <a:ext cx="3885653" cy="176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BC NEWS | Americas | Bush under fire from press">
            <a:extLst>
              <a:ext uri="{FF2B5EF4-FFF2-40B4-BE49-F238E27FC236}">
                <a16:creationId xmlns:a16="http://schemas.microsoft.com/office/drawing/2014/main" id="{BCA25E61-0B69-1E53-6564-B8F4E2454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93278">
            <a:off x="896477" y="2315047"/>
            <a:ext cx="2762031" cy="2068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532D9C5-62EF-1A41-22B0-E4F8E77ABD4C}"/>
              </a:ext>
            </a:extLst>
          </p:cNvPr>
          <p:cNvSpPr txBox="1"/>
          <p:nvPr/>
        </p:nvSpPr>
        <p:spPr>
          <a:xfrm>
            <a:off x="1351184" y="1465710"/>
            <a:ext cx="2262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The </a:t>
            </a:r>
            <a:r>
              <a:rPr lang="it-IT" sz="2800" b="1" dirty="0" err="1"/>
              <a:t>problem</a:t>
            </a:r>
            <a:r>
              <a:rPr lang="it-IT" sz="2800" b="1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9D6898B-2126-1C1E-C072-69C9B04EE5A3}"/>
              </a:ext>
            </a:extLst>
          </p:cNvPr>
          <p:cNvSpPr txBox="1"/>
          <p:nvPr/>
        </p:nvSpPr>
        <p:spPr>
          <a:xfrm>
            <a:off x="5760764" y="1418125"/>
            <a:ext cx="2262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The </a:t>
            </a:r>
            <a:r>
              <a:rPr lang="it-IT" sz="2800" b="1" dirty="0" err="1"/>
              <a:t>solution</a:t>
            </a:r>
            <a:r>
              <a:rPr lang="it-IT" sz="2800" b="1" dirty="0"/>
              <a:t> </a:t>
            </a:r>
          </a:p>
        </p:txBody>
      </p:sp>
      <p:pic>
        <p:nvPicPr>
          <p:cNvPr id="2060" name="Picture 12" descr="Social Media Marketing Immagine Generata Digitalmente Coinvolgimento -  Fotografie stock e altre immagini di Social network - iStock">
            <a:extLst>
              <a:ext uri="{FF2B5EF4-FFF2-40B4-BE49-F238E27FC236}">
                <a16:creationId xmlns:a16="http://schemas.microsoft.com/office/drawing/2014/main" id="{8563664C-927C-D6F6-5696-8D05D859F5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1" t="4428" r="27371" b="13481"/>
          <a:stretch/>
        </p:blipFill>
        <p:spPr bwMode="auto">
          <a:xfrm>
            <a:off x="5467385" y="2140656"/>
            <a:ext cx="3035819" cy="3190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itter served as a lifeline of information during Hurricane Sandy | Pew  Research Center">
            <a:extLst>
              <a:ext uri="{FF2B5EF4-FFF2-40B4-BE49-F238E27FC236}">
                <a16:creationId xmlns:a16="http://schemas.microsoft.com/office/drawing/2014/main" id="{81701294-5AEE-4B3B-AE6D-74CD52100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850" y="2353728"/>
            <a:ext cx="2638032" cy="268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AE07157-7389-991C-3445-7F1B8EE0BE08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782AE20-DBE2-D302-ABDC-F13254C85DD4}"/>
              </a:ext>
            </a:extLst>
          </p:cNvPr>
          <p:cNvSpPr txBox="1"/>
          <p:nvPr/>
        </p:nvSpPr>
        <p:spPr>
          <a:xfrm>
            <a:off x="365413" y="5470115"/>
            <a:ext cx="4234413" cy="52322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Natural </a:t>
            </a:r>
            <a:r>
              <a:rPr lang="it-IT" sz="1400" dirty="0" err="1"/>
              <a:t>disasters</a:t>
            </a:r>
            <a:r>
              <a:rPr lang="it-IT" sz="1400" dirty="0"/>
              <a:t> are </a:t>
            </a:r>
            <a:r>
              <a:rPr lang="it-IT" sz="1400" dirty="0" err="1"/>
              <a:t>increasing</a:t>
            </a:r>
            <a:r>
              <a:rPr lang="it-IT" sz="1400" dirty="0"/>
              <a:t> in frequency, </a:t>
            </a:r>
          </a:p>
          <a:p>
            <a:pPr algn="ctr"/>
            <a:r>
              <a:rPr lang="it-IT" sz="1400" dirty="0"/>
              <a:t>and </a:t>
            </a:r>
            <a:r>
              <a:rPr lang="it-IT" sz="1400" dirty="0" err="1"/>
              <a:t>crisis</a:t>
            </a:r>
            <a:r>
              <a:rPr lang="it-IT" sz="1400" dirty="0"/>
              <a:t> </a:t>
            </a:r>
            <a:r>
              <a:rPr lang="it-IT" sz="1400" dirty="0" err="1"/>
              <a:t>response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essential</a:t>
            </a:r>
            <a:r>
              <a:rPr lang="it-IT" sz="1400" dirty="0"/>
              <a:t> to </a:t>
            </a:r>
            <a:r>
              <a:rPr lang="it-IT" sz="1400" dirty="0" err="1"/>
              <a:t>limit</a:t>
            </a:r>
            <a:r>
              <a:rPr lang="it-IT" sz="1400" dirty="0"/>
              <a:t> the </a:t>
            </a:r>
            <a:r>
              <a:rPr lang="it-IT" sz="1400" dirty="0" err="1"/>
              <a:t>damages</a:t>
            </a:r>
            <a:r>
              <a:rPr lang="it-IT" sz="1400" dirty="0"/>
              <a:t>   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3B1AE8-09F0-1AB7-0153-2C868F44F1B4}"/>
              </a:ext>
            </a:extLst>
          </p:cNvPr>
          <p:cNvSpPr txBox="1"/>
          <p:nvPr/>
        </p:nvSpPr>
        <p:spPr>
          <a:xfrm>
            <a:off x="4827291" y="5439875"/>
            <a:ext cx="4234413" cy="52322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Social media </a:t>
            </a:r>
            <a:r>
              <a:rPr lang="it-IT" sz="1400" dirty="0" err="1"/>
              <a:t>has</a:t>
            </a:r>
            <a:r>
              <a:rPr lang="it-IT" sz="1400" dirty="0"/>
              <a:t> </a:t>
            </a:r>
            <a:r>
              <a:rPr lang="it-IT" sz="1400" dirty="0" err="1"/>
              <a:t>become</a:t>
            </a:r>
            <a:r>
              <a:rPr lang="it-IT" sz="1400" dirty="0"/>
              <a:t> a fast and </a:t>
            </a:r>
            <a:r>
              <a:rPr lang="it-IT" sz="1400" dirty="0" err="1"/>
              <a:t>easily</a:t>
            </a:r>
            <a:r>
              <a:rPr lang="it-IT" sz="1400" dirty="0"/>
              <a:t> </a:t>
            </a:r>
            <a:r>
              <a:rPr lang="it-IT" sz="1400" dirty="0" err="1"/>
              <a:t>accessible</a:t>
            </a:r>
            <a:r>
              <a:rPr lang="it-IT" sz="1400" dirty="0"/>
              <a:t> tool to </a:t>
            </a:r>
            <a:r>
              <a:rPr lang="it-IT" sz="1400" dirty="0" err="1"/>
              <a:t>communicate</a:t>
            </a:r>
            <a:r>
              <a:rPr lang="it-IT" sz="1400" dirty="0"/>
              <a:t> and </a:t>
            </a:r>
            <a:r>
              <a:rPr lang="it-IT" sz="1400" dirty="0" err="1"/>
              <a:t>receive</a:t>
            </a:r>
            <a:r>
              <a:rPr lang="it-IT" sz="1400" dirty="0"/>
              <a:t> news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648C200C-1A53-0B37-95E2-B170E554E6AC}"/>
              </a:ext>
            </a:extLst>
          </p:cNvPr>
          <p:cNvGrpSpPr/>
          <p:nvPr/>
        </p:nvGrpSpPr>
        <p:grpSpPr>
          <a:xfrm>
            <a:off x="3298371" y="1930029"/>
            <a:ext cx="2931167" cy="3350119"/>
            <a:chOff x="3298371" y="1930029"/>
            <a:chExt cx="2931167" cy="3350119"/>
          </a:xfrm>
        </p:grpSpPr>
        <p:grpSp>
          <p:nvGrpSpPr>
            <p:cNvPr id="20" name="Gruppo 19">
              <a:extLst>
                <a:ext uri="{FF2B5EF4-FFF2-40B4-BE49-F238E27FC236}">
                  <a16:creationId xmlns:a16="http://schemas.microsoft.com/office/drawing/2014/main" id="{DF637D82-7DBB-D70F-88F3-8D3310CDDD45}"/>
                </a:ext>
              </a:extLst>
            </p:cNvPr>
            <p:cNvGrpSpPr/>
            <p:nvPr/>
          </p:nvGrpSpPr>
          <p:grpSpPr>
            <a:xfrm>
              <a:off x="3298371" y="1930029"/>
              <a:ext cx="2928533" cy="3104218"/>
              <a:chOff x="2582677" y="2116455"/>
              <a:chExt cx="3644227" cy="3887924"/>
            </a:xfrm>
          </p:grpSpPr>
          <p:grpSp>
            <p:nvGrpSpPr>
              <p:cNvPr id="13" name="Gruppo 12">
                <a:extLst>
                  <a:ext uri="{FF2B5EF4-FFF2-40B4-BE49-F238E27FC236}">
                    <a16:creationId xmlns:a16="http://schemas.microsoft.com/office/drawing/2014/main" id="{DE105980-123F-D9A8-DAD9-38E74499E301}"/>
                  </a:ext>
                </a:extLst>
              </p:cNvPr>
              <p:cNvGrpSpPr/>
              <p:nvPr/>
            </p:nvGrpSpPr>
            <p:grpSpPr>
              <a:xfrm>
                <a:off x="2582677" y="2116455"/>
                <a:ext cx="3644227" cy="3887924"/>
                <a:chOff x="2582677" y="2116455"/>
                <a:chExt cx="3644227" cy="3887924"/>
              </a:xfrm>
            </p:grpSpPr>
            <p:pic>
              <p:nvPicPr>
                <p:cNvPr id="2050" name="Picture 2" descr="What Happens online in 60 seconds">
                  <a:extLst>
                    <a:ext uri="{FF2B5EF4-FFF2-40B4-BE49-F238E27FC236}">
                      <a16:creationId xmlns:a16="http://schemas.microsoft.com/office/drawing/2014/main" id="{FE8A3DBF-6238-1756-2C41-130C10A7F72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82677" y="2465816"/>
                  <a:ext cx="3644227" cy="353856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" name="CasellaDiTesto 11">
                  <a:extLst>
                    <a:ext uri="{FF2B5EF4-FFF2-40B4-BE49-F238E27FC236}">
                      <a16:creationId xmlns:a16="http://schemas.microsoft.com/office/drawing/2014/main" id="{A15E6F95-1F63-CBBA-C3F5-BC89D8B419AF}"/>
                    </a:ext>
                  </a:extLst>
                </p:cNvPr>
                <p:cNvSpPr txBox="1"/>
                <p:nvPr/>
              </p:nvSpPr>
              <p:spPr>
                <a:xfrm>
                  <a:off x="2582677" y="2116455"/>
                  <a:ext cx="3644227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dirty="0"/>
                    <a:t>But </a:t>
                  </a:r>
                  <a:r>
                    <a:rPr lang="it-IT" dirty="0" err="1"/>
                    <a:t>another</a:t>
                  </a:r>
                  <a:r>
                    <a:rPr lang="it-IT" dirty="0"/>
                    <a:t> </a:t>
                  </a:r>
                  <a:r>
                    <a:rPr lang="it-IT" dirty="0" err="1"/>
                    <a:t>problem</a:t>
                  </a:r>
                  <a:r>
                    <a:rPr lang="it-IT" dirty="0"/>
                    <a:t> </a:t>
                  </a:r>
                  <a:r>
                    <a:rPr lang="it-IT" dirty="0" err="1"/>
                    <a:t>arises</a:t>
                  </a:r>
                  <a:r>
                    <a:rPr lang="it-IT" dirty="0"/>
                    <a:t>…</a:t>
                  </a:r>
                </a:p>
              </p:txBody>
            </p:sp>
          </p:grpSp>
          <p:cxnSp>
            <p:nvCxnSpPr>
              <p:cNvPr id="15" name="Connettore diritto 14">
                <a:extLst>
                  <a:ext uri="{FF2B5EF4-FFF2-40B4-BE49-F238E27FC236}">
                    <a16:creationId xmlns:a16="http://schemas.microsoft.com/office/drawing/2014/main" id="{44A533A5-F0B4-CC2A-D258-DE7669D5C4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95545" y="3096802"/>
                <a:ext cx="207253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e 16">
                <a:extLst>
                  <a:ext uri="{FF2B5EF4-FFF2-40B4-BE49-F238E27FC236}">
                    <a16:creationId xmlns:a16="http://schemas.microsoft.com/office/drawing/2014/main" id="{3097B9A1-5F4B-06CB-B806-0DAD836A6275}"/>
                  </a:ext>
                </a:extLst>
              </p:cNvPr>
              <p:cNvSpPr/>
              <p:nvPr/>
            </p:nvSpPr>
            <p:spPr>
              <a:xfrm>
                <a:off x="4433725" y="5220673"/>
                <a:ext cx="669073" cy="602769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8" name="Ovale 17">
                <a:extLst>
                  <a:ext uri="{FF2B5EF4-FFF2-40B4-BE49-F238E27FC236}">
                    <a16:creationId xmlns:a16="http://schemas.microsoft.com/office/drawing/2014/main" id="{A6F99796-B294-8580-1D7F-FB865ECCEA87}"/>
                  </a:ext>
                </a:extLst>
              </p:cNvPr>
              <p:cNvSpPr/>
              <p:nvPr/>
            </p:nvSpPr>
            <p:spPr>
              <a:xfrm>
                <a:off x="3747928" y="5176379"/>
                <a:ext cx="669073" cy="602769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19" name="Ovale 18">
                <a:extLst>
                  <a:ext uri="{FF2B5EF4-FFF2-40B4-BE49-F238E27FC236}">
                    <a16:creationId xmlns:a16="http://schemas.microsoft.com/office/drawing/2014/main" id="{622682AE-B410-DF7E-6352-36C714E9669D}"/>
                  </a:ext>
                </a:extLst>
              </p:cNvPr>
              <p:cNvSpPr/>
              <p:nvPr/>
            </p:nvSpPr>
            <p:spPr>
              <a:xfrm>
                <a:off x="3747928" y="3218142"/>
                <a:ext cx="737317" cy="602769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AE1E549B-2F5B-FE78-9FEC-E1004A0D23DE}"/>
                </a:ext>
              </a:extLst>
            </p:cNvPr>
            <p:cNvSpPr txBox="1"/>
            <p:nvPr/>
          </p:nvSpPr>
          <p:spPr>
            <a:xfrm>
              <a:off x="3301005" y="5003149"/>
              <a:ext cx="292853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 err="1"/>
                <a:t>There</a:t>
              </a:r>
              <a:r>
                <a:rPr lang="it-IT" sz="1200" dirty="0"/>
                <a:t> </a:t>
              </a:r>
              <a:r>
                <a:rPr lang="it-IT" sz="1200" dirty="0" err="1"/>
                <a:t>is</a:t>
              </a:r>
              <a:r>
                <a:rPr lang="it-IT" sz="1200" dirty="0"/>
                <a:t> </a:t>
              </a:r>
              <a:r>
                <a:rPr lang="it-IT" sz="1200" u="sng" dirty="0"/>
                <a:t>TOO MUCH</a:t>
              </a:r>
              <a:r>
                <a:rPr lang="it-IT" sz="1200" dirty="0"/>
                <a:t> </a:t>
              </a:r>
              <a:r>
                <a:rPr lang="it-IT" sz="1200" dirty="0" err="1"/>
                <a:t>content</a:t>
              </a:r>
              <a:endParaRPr lang="it-IT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B87168-59D9-F67E-2E26-FA94F05BB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Objective</a:t>
            </a:r>
            <a:endParaRPr lang="it-IT" dirty="0"/>
          </a:p>
        </p:txBody>
      </p:sp>
      <p:pic>
        <p:nvPicPr>
          <p:cNvPr id="3080" name="Picture 8" descr="Active Learning in Machine Learning Guide [Full Guide] | Encord">
            <a:extLst>
              <a:ext uri="{FF2B5EF4-FFF2-40B4-BE49-F238E27FC236}">
                <a16:creationId xmlns:a16="http://schemas.microsoft.com/office/drawing/2014/main" id="{BC460C3C-081B-5E14-096E-CFD6A7E421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1" t="4433" r="5405" b="12655"/>
          <a:stretch/>
        </p:blipFill>
        <p:spPr bwMode="auto">
          <a:xfrm>
            <a:off x="2228446" y="3995202"/>
            <a:ext cx="2190523" cy="150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witter served as a lifeline of information during Hurricane Sandy | Pew  Research Center">
            <a:extLst>
              <a:ext uri="{FF2B5EF4-FFF2-40B4-BE49-F238E27FC236}">
                <a16:creationId xmlns:a16="http://schemas.microsoft.com/office/drawing/2014/main" id="{33BCBDE1-4ED9-9DF8-6826-228504D23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0" y="2201045"/>
            <a:ext cx="1640096" cy="1667487"/>
          </a:xfrm>
          <a:prstGeom prst="rect">
            <a:avLst/>
          </a:prstGeom>
          <a:noFill/>
          <a:ln>
            <a:solidFill>
              <a:srgbClr val="728FA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0E5C1D8A-905F-3D32-68CF-0341B02F0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63" y="2095500"/>
            <a:ext cx="1280826" cy="358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2172DC49-F904-E832-8E72-A79554E28191}"/>
              </a:ext>
            </a:extLst>
          </p:cNvPr>
          <p:cNvCxnSpPr>
            <a:cxnSpLocks/>
          </p:cNvCxnSpPr>
          <p:nvPr/>
        </p:nvCxnSpPr>
        <p:spPr>
          <a:xfrm>
            <a:off x="1346200" y="3079750"/>
            <a:ext cx="1162050" cy="0"/>
          </a:xfrm>
          <a:prstGeom prst="straightConnector1">
            <a:avLst/>
          </a:prstGeom>
          <a:ln w="9525">
            <a:solidFill>
              <a:srgbClr val="728FA5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5CB28214-53AD-3B97-DD37-D5C20D0D9278}"/>
              </a:ext>
            </a:extLst>
          </p:cNvPr>
          <p:cNvCxnSpPr>
            <a:cxnSpLocks/>
          </p:cNvCxnSpPr>
          <p:nvPr/>
        </p:nvCxnSpPr>
        <p:spPr>
          <a:xfrm>
            <a:off x="1193800" y="4406900"/>
            <a:ext cx="1644650" cy="202467"/>
          </a:xfrm>
          <a:prstGeom prst="straightConnector1">
            <a:avLst/>
          </a:prstGeom>
          <a:ln w="9525">
            <a:solidFill>
              <a:schemeClr val="bg1">
                <a:lumMod val="50000"/>
              </a:schemeClr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87EF80E6-F8F7-1428-60CC-4136153BDFB5}"/>
              </a:ext>
            </a:extLst>
          </p:cNvPr>
          <p:cNvSpPr txBox="1"/>
          <p:nvPr/>
        </p:nvSpPr>
        <p:spPr>
          <a:xfrm>
            <a:off x="6204541" y="1567935"/>
            <a:ext cx="11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Objective</a:t>
            </a:r>
            <a:r>
              <a:rPr lang="it-IT" b="1" dirty="0"/>
              <a:t>: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BFFD7663-E663-612F-CADD-0AE84CB65F77}"/>
              </a:ext>
            </a:extLst>
          </p:cNvPr>
          <p:cNvSpPr txBox="1"/>
          <p:nvPr/>
        </p:nvSpPr>
        <p:spPr>
          <a:xfrm>
            <a:off x="771188" y="1567935"/>
            <a:ext cx="2914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… and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can be </a:t>
            </a:r>
            <a:r>
              <a:rPr lang="it-IT" dirty="0" err="1"/>
              <a:t>resolved</a:t>
            </a:r>
            <a:endParaRPr lang="it-IT" dirty="0"/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1C644E59-A1CC-F132-CD52-D7B649A1B112}"/>
              </a:ext>
            </a:extLst>
          </p:cNvPr>
          <p:cNvGrpSpPr/>
          <p:nvPr/>
        </p:nvGrpSpPr>
        <p:grpSpPr>
          <a:xfrm>
            <a:off x="4935015" y="3479800"/>
            <a:ext cx="3836322" cy="2321979"/>
            <a:chOff x="4935016" y="3197459"/>
            <a:chExt cx="3751036" cy="2604320"/>
          </a:xfrm>
        </p:grpSpPr>
        <p:pic>
          <p:nvPicPr>
            <p:cNvPr id="3078" name="Picture 6" descr="Ukraine's counteroffensive against Russia in maps: latest updates">
              <a:extLst>
                <a:ext uri="{FF2B5EF4-FFF2-40B4-BE49-F238E27FC236}">
                  <a16:creationId xmlns:a16="http://schemas.microsoft.com/office/drawing/2014/main" id="{05E45EAD-B842-D809-8E27-7668C1AB5A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591" y="3474458"/>
              <a:ext cx="3732461" cy="21008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CasellaDiTesto 48">
              <a:extLst>
                <a:ext uri="{FF2B5EF4-FFF2-40B4-BE49-F238E27FC236}">
                  <a16:creationId xmlns:a16="http://schemas.microsoft.com/office/drawing/2014/main" id="{BA5418F7-D17E-6FFA-B67B-4AD591746E74}"/>
                </a:ext>
              </a:extLst>
            </p:cNvPr>
            <p:cNvSpPr txBox="1"/>
            <p:nvPr/>
          </p:nvSpPr>
          <p:spPr>
            <a:xfrm>
              <a:off x="4953591" y="3197459"/>
              <a:ext cx="1167809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it-IT" sz="1200" dirty="0" err="1"/>
                <a:t>Analyzed</a:t>
              </a:r>
              <a:r>
                <a:rPr lang="it-IT" sz="1200" dirty="0"/>
                <a:t> event: </a:t>
              </a:r>
            </a:p>
          </p:txBody>
        </p:sp>
        <p:sp>
          <p:nvSpPr>
            <p:cNvPr id="50" name="CasellaDiTesto 49">
              <a:extLst>
                <a:ext uri="{FF2B5EF4-FFF2-40B4-BE49-F238E27FC236}">
                  <a16:creationId xmlns:a16="http://schemas.microsoft.com/office/drawing/2014/main" id="{22BD818F-B26D-92EA-128D-D348D4FCFD81}"/>
                </a:ext>
              </a:extLst>
            </p:cNvPr>
            <p:cNvSpPr txBox="1"/>
            <p:nvPr/>
          </p:nvSpPr>
          <p:spPr>
            <a:xfrm>
              <a:off x="4935016" y="5586335"/>
              <a:ext cx="375103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800" i="1" dirty="0"/>
                <a:t>First weeks of the Russo-</a:t>
              </a:r>
              <a:r>
                <a:rPr lang="it-IT" sz="800" i="1" dirty="0" err="1"/>
                <a:t>Ukranian</a:t>
              </a:r>
              <a:r>
                <a:rPr lang="it-IT" sz="800" i="1" dirty="0"/>
                <a:t> war (</a:t>
              </a:r>
              <a:r>
                <a:rPr lang="it-IT" sz="800" b="0" i="1" dirty="0">
                  <a:effectLst/>
                  <a:highlight>
                    <a:srgbClr val="FFFFFF"/>
                  </a:highlight>
                  <a:latin typeface="+mj-lt"/>
                </a:rPr>
                <a:t>22/02/2022 to 07/03/2022)</a:t>
              </a:r>
              <a:endParaRPr lang="it-IT" sz="800" i="1" dirty="0">
                <a:latin typeface="+mj-lt"/>
              </a:endParaRPr>
            </a:p>
          </p:txBody>
        </p:sp>
      </p:grp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25187DD5-CDB5-A0B8-A3C0-C4FE7BD2E098}"/>
              </a:ext>
            </a:extLst>
          </p:cNvPr>
          <p:cNvSpPr txBox="1"/>
          <p:nvPr/>
        </p:nvSpPr>
        <p:spPr>
          <a:xfrm>
            <a:off x="4935015" y="2608759"/>
            <a:ext cx="3364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 err="1"/>
              <a:t>Explore</a:t>
            </a:r>
            <a:r>
              <a:rPr lang="it-IT" sz="1100" dirty="0"/>
              <a:t> </a:t>
            </a:r>
            <a:r>
              <a:rPr lang="it-IT" sz="1100" dirty="0" err="1"/>
              <a:t>different</a:t>
            </a:r>
            <a:r>
              <a:rPr lang="it-IT" sz="1100" dirty="0"/>
              <a:t> Active Learning techniques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 err="1"/>
              <a:t>Examine</a:t>
            </a:r>
            <a:r>
              <a:rPr lang="it-IT" sz="1100" dirty="0"/>
              <a:t> performance </a:t>
            </a:r>
            <a:r>
              <a:rPr lang="it-IT" sz="1100" dirty="0" err="1"/>
              <a:t>between</a:t>
            </a:r>
            <a:r>
              <a:rPr lang="it-IT" sz="1100" dirty="0"/>
              <a:t>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Determine </a:t>
            </a:r>
            <a:r>
              <a:rPr lang="it-IT" sz="1100" dirty="0" err="1"/>
              <a:t>most</a:t>
            </a:r>
            <a:r>
              <a:rPr lang="it-IT" sz="1100" dirty="0"/>
              <a:t> </a:t>
            </a:r>
            <a:r>
              <a:rPr lang="it-IT" sz="1100" dirty="0" err="1"/>
              <a:t>important</a:t>
            </a:r>
            <a:r>
              <a:rPr lang="it-IT" sz="1100" dirty="0"/>
              <a:t> </a:t>
            </a:r>
            <a:r>
              <a:rPr lang="it-IT" sz="1100" dirty="0" err="1"/>
              <a:t>parameters</a:t>
            </a:r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…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42321674-1E0E-A6E3-EFD5-F96DD5635C4D}"/>
              </a:ext>
            </a:extLst>
          </p:cNvPr>
          <p:cNvSpPr txBox="1"/>
          <p:nvPr/>
        </p:nvSpPr>
        <p:spPr>
          <a:xfrm>
            <a:off x="4935015" y="1947106"/>
            <a:ext cx="43618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b="1" dirty="0"/>
          </a:p>
          <a:p>
            <a:r>
              <a:rPr lang="it-IT" sz="1800" dirty="0"/>
              <a:t>Study the </a:t>
            </a:r>
            <a:r>
              <a:rPr lang="it-IT" sz="1800" dirty="0" err="1"/>
              <a:t>effectiveness</a:t>
            </a:r>
            <a:r>
              <a:rPr lang="it-IT" sz="1800" dirty="0"/>
              <a:t> of Active Learning 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34523B8-9DC1-4623-A237-04ABDAC7AD45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A6BA5D4-DB0A-734B-EA7F-A855F3487CD7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9131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52" grpId="0"/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FC962A-1906-BA30-FF76-0EB3EE5F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Methodology</a:t>
            </a:r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9194F882-80E7-E6FF-10B8-29FD79284ACD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51F42EA-FE9E-9FC1-7579-5658DA2F5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323" y="1428229"/>
            <a:ext cx="6991480" cy="4615646"/>
          </a:xfrm>
          <a:prstGeom prst="rect">
            <a:avLst/>
          </a:prstGeom>
        </p:spPr>
      </p:pic>
      <p:grpSp>
        <p:nvGrpSpPr>
          <p:cNvPr id="90" name="Gruppo 89">
            <a:extLst>
              <a:ext uri="{FF2B5EF4-FFF2-40B4-BE49-F238E27FC236}">
                <a16:creationId xmlns:a16="http://schemas.microsoft.com/office/drawing/2014/main" id="{AD01BDB5-A821-6943-3F33-7A823F8248E1}"/>
              </a:ext>
            </a:extLst>
          </p:cNvPr>
          <p:cNvGrpSpPr/>
          <p:nvPr/>
        </p:nvGrpSpPr>
        <p:grpSpPr>
          <a:xfrm>
            <a:off x="3796145" y="4655127"/>
            <a:ext cx="4984781" cy="1388748"/>
            <a:chOff x="3796145" y="4655127"/>
            <a:chExt cx="4984781" cy="1388748"/>
          </a:xfrm>
        </p:grpSpPr>
        <p:cxnSp>
          <p:nvCxnSpPr>
            <p:cNvPr id="8" name="Connettore curvo 7">
              <a:extLst>
                <a:ext uri="{FF2B5EF4-FFF2-40B4-BE49-F238E27FC236}">
                  <a16:creationId xmlns:a16="http://schemas.microsoft.com/office/drawing/2014/main" id="{D4482466-96D0-E252-C01A-4E50B6CDEA29}"/>
                </a:ext>
              </a:extLst>
            </p:cNvPr>
            <p:cNvCxnSpPr>
              <a:cxnSpLocks/>
            </p:cNvCxnSpPr>
            <p:nvPr/>
          </p:nvCxnSpPr>
          <p:spPr>
            <a:xfrm>
              <a:off x="3796145" y="4655127"/>
              <a:ext cx="526473" cy="514452"/>
            </a:xfrm>
            <a:prstGeom prst="curvedConnector3">
              <a:avLst/>
            </a:prstGeom>
            <a:ln>
              <a:solidFill>
                <a:schemeClr val="accent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16F5560-23C0-0B49-556B-0E538F6CA19F}"/>
                </a:ext>
              </a:extLst>
            </p:cNvPr>
            <p:cNvSpPr/>
            <p:nvPr/>
          </p:nvSpPr>
          <p:spPr>
            <a:xfrm>
              <a:off x="4322618" y="4912353"/>
              <a:ext cx="4458308" cy="1131522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0AFCC89E-9A76-CC8B-D8CD-D19C90A7F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0" t="11662" r="1113" b="14771"/>
            <a:stretch/>
          </p:blipFill>
          <p:spPr>
            <a:xfrm>
              <a:off x="4458292" y="5057281"/>
              <a:ext cx="4228508" cy="272675"/>
            </a:xfrm>
            <a:prstGeom prst="rect">
              <a:avLst/>
            </a:prstGeom>
          </p:spPr>
        </p:pic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DD944FBD-EFB2-B54A-912B-DA0E0F579ACA}"/>
                </a:ext>
              </a:extLst>
            </p:cNvPr>
            <p:cNvSpPr txBox="1"/>
            <p:nvPr/>
          </p:nvSpPr>
          <p:spPr>
            <a:xfrm>
              <a:off x="4461577" y="5379138"/>
              <a:ext cx="12967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400" dirty="0"/>
                <a:t>325.000+ posts</a:t>
              </a: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485129F7-036D-4B00-8B28-DF7C2A9C0C36}"/>
                </a:ext>
              </a:extLst>
            </p:cNvPr>
            <p:cNvSpPr txBox="1"/>
            <p:nvPr/>
          </p:nvSpPr>
          <p:spPr>
            <a:xfrm>
              <a:off x="5758342" y="5660156"/>
              <a:ext cx="15338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400" b="0" i="0" dirty="0">
                  <a:solidFill>
                    <a:srgbClr val="040C28"/>
                  </a:solidFill>
                  <a:effectLst/>
                  <a:latin typeface="Gill Sans Nova Light" panose="020B0302020104020203" pitchFamily="34" charset="0"/>
                </a:rPr>
                <a:t>~</a:t>
              </a:r>
              <a:r>
                <a:rPr lang="it-IT" sz="1400" dirty="0"/>
                <a:t>23.000 posts/day</a:t>
              </a:r>
            </a:p>
          </p:txBody>
        </p:sp>
        <p:sp>
          <p:nvSpPr>
            <p:cNvPr id="28" name="CasellaDiTesto 27">
              <a:extLst>
                <a:ext uri="{FF2B5EF4-FFF2-40B4-BE49-F238E27FC236}">
                  <a16:creationId xmlns:a16="http://schemas.microsoft.com/office/drawing/2014/main" id="{C9EDBCFB-B31E-7BEC-491C-EE13EA321B55}"/>
                </a:ext>
              </a:extLst>
            </p:cNvPr>
            <p:cNvSpPr txBox="1"/>
            <p:nvPr/>
          </p:nvSpPr>
          <p:spPr>
            <a:xfrm>
              <a:off x="7251649" y="5379138"/>
              <a:ext cx="11340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400" b="0" i="0" dirty="0">
                  <a:solidFill>
                    <a:srgbClr val="040C28"/>
                  </a:solidFill>
                  <a:effectLst/>
                  <a:latin typeface="Gill Sans Nova Light" panose="020B0302020104020203" pitchFamily="34" charset="0"/>
                </a:rPr>
                <a:t>~</a:t>
              </a:r>
              <a:r>
                <a:rPr lang="it-IT" sz="1400" dirty="0"/>
                <a:t>9% </a:t>
              </a:r>
              <a:r>
                <a:rPr lang="it-IT" sz="1400" dirty="0" err="1"/>
                <a:t>relevant</a:t>
              </a:r>
              <a:endParaRPr lang="it-IT" sz="1400" dirty="0"/>
            </a:p>
          </p:txBody>
        </p:sp>
      </p:grpSp>
      <p:grpSp>
        <p:nvGrpSpPr>
          <p:cNvPr id="93" name="Gruppo 92">
            <a:extLst>
              <a:ext uri="{FF2B5EF4-FFF2-40B4-BE49-F238E27FC236}">
                <a16:creationId xmlns:a16="http://schemas.microsoft.com/office/drawing/2014/main" id="{CC596C1D-F498-728A-94B3-DBAA14A43DBC}"/>
              </a:ext>
            </a:extLst>
          </p:cNvPr>
          <p:cNvGrpSpPr/>
          <p:nvPr/>
        </p:nvGrpSpPr>
        <p:grpSpPr>
          <a:xfrm>
            <a:off x="69401" y="1428229"/>
            <a:ext cx="2013155" cy="2987654"/>
            <a:chOff x="69401" y="1428229"/>
            <a:chExt cx="2013155" cy="2987654"/>
          </a:xfrm>
        </p:grpSpPr>
        <p:pic>
          <p:nvPicPr>
            <p:cNvPr id="73" name="Immagine 72">
              <a:extLst>
                <a:ext uri="{FF2B5EF4-FFF2-40B4-BE49-F238E27FC236}">
                  <a16:creationId xmlns:a16="http://schemas.microsoft.com/office/drawing/2014/main" id="{C74B2D60-E3E6-E525-DFBE-42CAAFA3C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401" y="1428229"/>
              <a:ext cx="1772337" cy="2987654"/>
            </a:xfrm>
            <a:prstGeom prst="rect">
              <a:avLst/>
            </a:prstGeom>
          </p:spPr>
        </p:pic>
        <p:cxnSp>
          <p:nvCxnSpPr>
            <p:cNvPr id="74" name="Connettore curvo 73">
              <a:extLst>
                <a:ext uri="{FF2B5EF4-FFF2-40B4-BE49-F238E27FC236}">
                  <a16:creationId xmlns:a16="http://schemas.microsoft.com/office/drawing/2014/main" id="{D9C1668E-B832-2AB9-9B22-C8AB506D0BD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1431571" y="3341152"/>
              <a:ext cx="680224" cy="621746"/>
            </a:xfrm>
            <a:prstGeom prst="curvedConnector3">
              <a:avLst>
                <a:gd name="adj1" fmla="val 50000"/>
              </a:avLst>
            </a:prstGeom>
            <a:ln>
              <a:solidFill>
                <a:schemeClr val="accent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uppo 90">
            <a:extLst>
              <a:ext uri="{FF2B5EF4-FFF2-40B4-BE49-F238E27FC236}">
                <a16:creationId xmlns:a16="http://schemas.microsoft.com/office/drawing/2014/main" id="{78988ECB-C5E7-97D1-D3CB-655390A9978B}"/>
              </a:ext>
            </a:extLst>
          </p:cNvPr>
          <p:cNvGrpSpPr/>
          <p:nvPr/>
        </p:nvGrpSpPr>
        <p:grpSpPr>
          <a:xfrm>
            <a:off x="2202801" y="2264013"/>
            <a:ext cx="3588152" cy="1657471"/>
            <a:chOff x="2202801" y="2264013"/>
            <a:chExt cx="3588152" cy="1657471"/>
          </a:xfrm>
        </p:grpSpPr>
        <p:pic>
          <p:nvPicPr>
            <p:cNvPr id="83" name="Immagine 82">
              <a:extLst>
                <a:ext uri="{FF2B5EF4-FFF2-40B4-BE49-F238E27FC236}">
                  <a16:creationId xmlns:a16="http://schemas.microsoft.com/office/drawing/2014/main" id="{D26E5076-66B7-4D71-D5F0-C6C3B1F2B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2801" y="2264013"/>
              <a:ext cx="3588152" cy="1657471"/>
            </a:xfrm>
            <a:prstGeom prst="rect">
              <a:avLst/>
            </a:prstGeom>
          </p:spPr>
        </p:pic>
        <p:cxnSp>
          <p:nvCxnSpPr>
            <p:cNvPr id="84" name="Connettore curvo 83">
              <a:extLst>
                <a:ext uri="{FF2B5EF4-FFF2-40B4-BE49-F238E27FC236}">
                  <a16:creationId xmlns:a16="http://schemas.microsoft.com/office/drawing/2014/main" id="{7B7DA654-1232-487E-297C-EFC28970FB1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010370" y="2313026"/>
              <a:ext cx="253804" cy="155779"/>
            </a:xfrm>
            <a:prstGeom prst="curvedConnector3">
              <a:avLst>
                <a:gd name="adj1" fmla="val 50000"/>
              </a:avLst>
            </a:prstGeom>
            <a:ln>
              <a:solidFill>
                <a:schemeClr val="accent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uppo 102">
            <a:extLst>
              <a:ext uri="{FF2B5EF4-FFF2-40B4-BE49-F238E27FC236}">
                <a16:creationId xmlns:a16="http://schemas.microsoft.com/office/drawing/2014/main" id="{C026CBA0-6C84-DA6F-58F5-F53720126484}"/>
              </a:ext>
            </a:extLst>
          </p:cNvPr>
          <p:cNvGrpSpPr/>
          <p:nvPr/>
        </p:nvGrpSpPr>
        <p:grpSpPr>
          <a:xfrm>
            <a:off x="7622138" y="3432462"/>
            <a:ext cx="913410" cy="614784"/>
            <a:chOff x="7622138" y="3432462"/>
            <a:chExt cx="913410" cy="614784"/>
          </a:xfrm>
        </p:grpSpPr>
        <p:grpSp>
          <p:nvGrpSpPr>
            <p:cNvPr id="100" name="Gruppo 99">
              <a:extLst>
                <a:ext uri="{FF2B5EF4-FFF2-40B4-BE49-F238E27FC236}">
                  <a16:creationId xmlns:a16="http://schemas.microsoft.com/office/drawing/2014/main" id="{5E4F7594-C18E-BB24-19F8-7D11BC3F0671}"/>
                </a:ext>
              </a:extLst>
            </p:cNvPr>
            <p:cNvGrpSpPr/>
            <p:nvPr/>
          </p:nvGrpSpPr>
          <p:grpSpPr>
            <a:xfrm>
              <a:off x="7829741" y="3432462"/>
              <a:ext cx="705807" cy="559675"/>
              <a:chOff x="7806102" y="3432462"/>
              <a:chExt cx="1063462" cy="827551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9A01C3A9-F851-662E-D7BC-84C835C428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63757" y="3432462"/>
                <a:ext cx="705807" cy="70580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9" name="Immagine 98">
                <a:extLst>
                  <a:ext uri="{FF2B5EF4-FFF2-40B4-BE49-F238E27FC236}">
                    <a16:creationId xmlns:a16="http://schemas.microsoft.com/office/drawing/2014/main" id="{95639AB5-DC88-1F65-455E-26CD5FDCBE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0466008">
                <a:off x="7806102" y="3642611"/>
                <a:ext cx="617402" cy="617402"/>
              </a:xfrm>
              <a:prstGeom prst="rect">
                <a:avLst/>
              </a:prstGeom>
            </p:spPr>
          </p:pic>
        </p:grpSp>
        <p:cxnSp>
          <p:nvCxnSpPr>
            <p:cNvPr id="101" name="Connettore curvo 100">
              <a:extLst>
                <a:ext uri="{FF2B5EF4-FFF2-40B4-BE49-F238E27FC236}">
                  <a16:creationId xmlns:a16="http://schemas.microsoft.com/office/drawing/2014/main" id="{252FE83F-AE64-4262-E729-3D8CC5C05053}"/>
                </a:ext>
              </a:extLst>
            </p:cNvPr>
            <p:cNvCxnSpPr>
              <a:cxnSpLocks/>
              <a:endCxn id="99" idx="1"/>
            </p:cNvCxnSpPr>
            <p:nvPr/>
          </p:nvCxnSpPr>
          <p:spPr>
            <a:xfrm flipV="1">
              <a:off x="7622138" y="3849726"/>
              <a:ext cx="218649" cy="197520"/>
            </a:xfrm>
            <a:prstGeom prst="curvedConnector3">
              <a:avLst/>
            </a:prstGeom>
            <a:ln>
              <a:solidFill>
                <a:schemeClr val="accent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Rettangolo con angoli arrotondati 103">
            <a:extLst>
              <a:ext uri="{FF2B5EF4-FFF2-40B4-BE49-F238E27FC236}">
                <a16:creationId xmlns:a16="http://schemas.microsoft.com/office/drawing/2014/main" id="{2F058468-64B6-A3FB-7BDE-21F4ADCEEC74}"/>
              </a:ext>
            </a:extLst>
          </p:cNvPr>
          <p:cNvSpPr/>
          <p:nvPr/>
        </p:nvSpPr>
        <p:spPr>
          <a:xfrm>
            <a:off x="6209730" y="1614791"/>
            <a:ext cx="1437804" cy="7295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F33C0AE-9B16-29B2-F910-8F80A952CB50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11945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EA712B-945F-E330-B0F4-DC7074518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Active Learning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F70F0DF-14C0-8926-FB39-2E630BF9CAF8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F5742DD0-AE0C-8CB5-F3EB-6A908C855A0E}"/>
              </a:ext>
            </a:extLst>
          </p:cNvPr>
          <p:cNvGrpSpPr/>
          <p:nvPr/>
        </p:nvGrpSpPr>
        <p:grpSpPr>
          <a:xfrm>
            <a:off x="3564815" y="1387165"/>
            <a:ext cx="2184425" cy="1684532"/>
            <a:chOff x="3564815" y="1387165"/>
            <a:chExt cx="2184425" cy="1684532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93137249-47C4-6083-A813-E1FC4785B1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788"/>
            <a:stretch/>
          </p:blipFill>
          <p:spPr>
            <a:xfrm>
              <a:off x="3564815" y="1387165"/>
              <a:ext cx="2184425" cy="1411800"/>
            </a:xfrm>
            <a:prstGeom prst="rect">
              <a:avLst/>
            </a:prstGeom>
          </p:spPr>
        </p:pic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A9FE1EB9-129E-3733-7AFA-54E887B52773}"/>
                </a:ext>
              </a:extLst>
            </p:cNvPr>
            <p:cNvSpPr txBox="1"/>
            <p:nvPr/>
          </p:nvSpPr>
          <p:spPr>
            <a:xfrm>
              <a:off x="4067315" y="2794698"/>
              <a:ext cx="117942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1200" b="1" dirty="0" err="1"/>
                <a:t>original</a:t>
              </a:r>
              <a:r>
                <a:rPr lang="it-IT" sz="1200" b="1" dirty="0"/>
                <a:t> dataset</a:t>
              </a:r>
            </a:p>
          </p:txBody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7470B30-922E-F3AD-2D3F-805F9293F607}"/>
              </a:ext>
            </a:extLst>
          </p:cNvPr>
          <p:cNvSpPr txBox="1"/>
          <p:nvPr/>
        </p:nvSpPr>
        <p:spPr>
          <a:xfrm>
            <a:off x="1682213" y="2750308"/>
            <a:ext cx="126996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random sampling</a:t>
            </a:r>
          </a:p>
          <a:p>
            <a:pPr algn="ctr"/>
            <a:r>
              <a:rPr lang="it-IT" sz="800" i="1" dirty="0">
                <a:solidFill>
                  <a:schemeClr val="accent6">
                    <a:lumMod val="50000"/>
                  </a:schemeClr>
                </a:solidFill>
              </a:rPr>
              <a:t>70%</a:t>
            </a:r>
            <a:r>
              <a:rPr lang="it-IT" sz="800" i="1" dirty="0"/>
              <a:t> </a:t>
            </a:r>
            <a:r>
              <a:rPr lang="it-IT" sz="800" i="1" dirty="0" err="1"/>
              <a:t>accuracy</a:t>
            </a:r>
            <a:endParaRPr lang="it-IT" sz="800" i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27EF0A-DBFA-BABD-8926-DBFEF4009CC4}"/>
              </a:ext>
            </a:extLst>
          </p:cNvPr>
          <p:cNvSpPr txBox="1"/>
          <p:nvPr/>
        </p:nvSpPr>
        <p:spPr>
          <a:xfrm>
            <a:off x="6187573" y="2756637"/>
            <a:ext cx="16932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200" dirty="0" err="1"/>
              <a:t>active</a:t>
            </a:r>
            <a:r>
              <a:rPr lang="it-IT" sz="1200" dirty="0"/>
              <a:t> learning sampling</a:t>
            </a:r>
          </a:p>
          <a:p>
            <a:pPr algn="ctr"/>
            <a:r>
              <a:rPr lang="it-IT" sz="800" i="1" dirty="0">
                <a:solidFill>
                  <a:srgbClr val="1A6808"/>
                </a:solidFill>
              </a:rPr>
              <a:t>90%</a:t>
            </a:r>
            <a:r>
              <a:rPr lang="it-IT" sz="800" i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it-IT" sz="800" i="1" dirty="0" err="1"/>
              <a:t>accuracy</a:t>
            </a:r>
            <a:endParaRPr lang="it-IT" sz="800" i="1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537957B-195C-2FB9-0364-C6CEB144426E}"/>
              </a:ext>
            </a:extLst>
          </p:cNvPr>
          <p:cNvSpPr txBox="1"/>
          <p:nvPr/>
        </p:nvSpPr>
        <p:spPr>
          <a:xfrm>
            <a:off x="1129113" y="3347010"/>
            <a:ext cx="2376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Farthest</a:t>
            </a:r>
            <a:r>
              <a:rPr lang="it-IT" b="1" dirty="0"/>
              <a:t>-First </a:t>
            </a:r>
            <a:r>
              <a:rPr lang="it-IT" b="1" dirty="0" err="1"/>
              <a:t>Selection</a:t>
            </a:r>
            <a:endParaRPr lang="it-IT" b="1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877D1856-A641-78B6-9E32-11D5EB822F55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4690131" y="3829629"/>
            <a:ext cx="11460" cy="20923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Immagine 14">
            <a:extLst>
              <a:ext uri="{FF2B5EF4-FFF2-40B4-BE49-F238E27FC236}">
                <a16:creationId xmlns:a16="http://schemas.microsoft.com/office/drawing/2014/main" id="{ED6BCEC0-B1FD-0FEF-F2BF-54D6F94FE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491" y="3834651"/>
            <a:ext cx="2708744" cy="189218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6C2AE39-F319-A73E-FB7D-A3C2F21EE0A9}"/>
              </a:ext>
            </a:extLst>
          </p:cNvPr>
          <p:cNvSpPr txBox="1"/>
          <p:nvPr/>
        </p:nvSpPr>
        <p:spPr>
          <a:xfrm>
            <a:off x="6059415" y="3347010"/>
            <a:ext cx="19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Minimax </a:t>
            </a:r>
            <a:r>
              <a:rPr lang="it-IT" b="1" dirty="0" err="1"/>
              <a:t>Selection</a:t>
            </a:r>
            <a:endParaRPr lang="it-IT" b="1" dirty="0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972F7281-FEBB-C3FD-63AC-FE43C0F2E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384" y="3834651"/>
            <a:ext cx="2712777" cy="1892176"/>
          </a:xfrm>
          <a:prstGeom prst="rect">
            <a:avLst/>
          </a:prstGeom>
        </p:spPr>
      </p:pic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29C7DED0-2B1D-BD55-15EC-EDD1454BB71E}"/>
              </a:ext>
            </a:extLst>
          </p:cNvPr>
          <p:cNvCxnSpPr>
            <a:cxnSpLocks/>
          </p:cNvCxnSpPr>
          <p:nvPr/>
        </p:nvCxnSpPr>
        <p:spPr>
          <a:xfrm>
            <a:off x="424704" y="3175077"/>
            <a:ext cx="82620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6AD5960-E733-C799-C4CF-542696DDCFC4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B166F885-449F-BA91-6A0C-4DEC8B70EF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50" r="33968"/>
          <a:stretch/>
        </p:blipFill>
        <p:spPr>
          <a:xfrm>
            <a:off x="1275286" y="1397407"/>
            <a:ext cx="2083818" cy="1411800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18C4C286-E2D0-3986-3A2E-5CCB6EB10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83"/>
          <a:stretch/>
        </p:blipFill>
        <p:spPr>
          <a:xfrm>
            <a:off x="5954950" y="1382504"/>
            <a:ext cx="2158465" cy="1411800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143B098D-1E15-D484-7961-0E472C26A058}"/>
              </a:ext>
            </a:extLst>
          </p:cNvPr>
          <p:cNvSpPr txBox="1"/>
          <p:nvPr/>
        </p:nvSpPr>
        <p:spPr>
          <a:xfrm>
            <a:off x="3815877" y="3183298"/>
            <a:ext cx="1748507" cy="646331"/>
          </a:xfrm>
          <a:prstGeom prst="rect">
            <a:avLst/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 err="1"/>
              <a:t>Analyzed</a:t>
            </a:r>
            <a:endParaRPr lang="it-IT" dirty="0"/>
          </a:p>
          <a:p>
            <a:pPr algn="ctr"/>
            <a:r>
              <a:rPr lang="it-IT" dirty="0"/>
              <a:t>Techniques</a:t>
            </a:r>
          </a:p>
        </p:txBody>
      </p:sp>
    </p:spTree>
    <p:extLst>
      <p:ext uri="{BB962C8B-B14F-4D97-AF65-F5344CB8AC3E}">
        <p14:creationId xmlns:p14="http://schemas.microsoft.com/office/powerpoint/2010/main" val="235654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EB6273-B4E7-6499-B5A7-ABE19C1E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Models and Performance </a:t>
            </a:r>
            <a:r>
              <a:rPr lang="it-IT" dirty="0" err="1"/>
              <a:t>Metrics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F413C5-C416-B662-987E-5FCF7D84C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6" y="1569924"/>
            <a:ext cx="5277778" cy="199161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402922D-E3AE-2D3F-8BEE-948F41D3B47F}"/>
              </a:ext>
            </a:extLst>
          </p:cNvPr>
          <p:cNvSpPr txBox="1"/>
          <p:nvPr/>
        </p:nvSpPr>
        <p:spPr>
          <a:xfrm>
            <a:off x="5530788" y="1674674"/>
            <a:ext cx="37818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Models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by </a:t>
            </a:r>
            <a:r>
              <a:rPr lang="it-IT" dirty="0" err="1"/>
              <a:t>manipulating</a:t>
            </a:r>
            <a:r>
              <a:rPr lang="it-IT" dirty="0"/>
              <a:t> </a:t>
            </a:r>
          </a:p>
          <a:p>
            <a:r>
              <a:rPr lang="it-IT" dirty="0"/>
              <a:t>the following </a:t>
            </a:r>
            <a:r>
              <a:rPr lang="it-IT" dirty="0" err="1"/>
              <a:t>parameters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AL_METHOD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AL_EFFICIENCY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</p:txBody>
      </p:sp>
      <p:pic>
        <p:nvPicPr>
          <p:cNvPr id="1026" name="Picture 2" descr="Data Science Myths (1) - Most Accurate Wins?">
            <a:extLst>
              <a:ext uri="{FF2B5EF4-FFF2-40B4-BE49-F238E27FC236}">
                <a16:creationId xmlns:a16="http://schemas.microsoft.com/office/drawing/2014/main" id="{3C8FF046-80EF-875C-4DAA-B250561F3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377" y="3809999"/>
            <a:ext cx="1961740" cy="210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10C2A6-707B-D7CA-F518-37311B3F4179}"/>
              </a:ext>
            </a:extLst>
          </p:cNvPr>
          <p:cNvSpPr txBox="1"/>
          <p:nvPr/>
        </p:nvSpPr>
        <p:spPr>
          <a:xfrm>
            <a:off x="571738" y="3807657"/>
            <a:ext cx="4959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Performance </a:t>
            </a:r>
            <a:r>
              <a:rPr lang="it-IT" b="1" dirty="0" err="1"/>
              <a:t>Metrics</a:t>
            </a:r>
            <a:r>
              <a:rPr lang="it-IT" b="1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evaluate</a:t>
            </a:r>
            <a:r>
              <a:rPr lang="it-IT" dirty="0"/>
              <a:t> the models:</a:t>
            </a:r>
            <a:endParaRPr lang="it-IT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BE8DD67D-3410-7155-0D41-DED10998EA60}"/>
                  </a:ext>
                </a:extLst>
              </p:cNvPr>
              <p:cNvSpPr txBox="1"/>
              <p:nvPr/>
            </p:nvSpPr>
            <p:spPr>
              <a:xfrm>
                <a:off x="2631789" y="4366190"/>
                <a:ext cx="3893158" cy="3377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𝑝𝑟𝑒𝑐𝑖𝑠𝑖𝑜𝑛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den>
                    </m:f>
                  </m:oMath>
                </a14:m>
                <a:endParaRPr lang="it-IT" sz="1400" dirty="0"/>
              </a:p>
            </p:txBody>
          </p:sp>
        </mc:Choice>
        <mc:Fallback xmlns="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BE8DD67D-3410-7155-0D41-DED10998EA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1789" y="4366190"/>
                <a:ext cx="3893158" cy="337721"/>
              </a:xfrm>
              <a:prstGeom prst="rect">
                <a:avLst/>
              </a:prstGeom>
              <a:blipFill>
                <a:blip r:embed="rId4"/>
                <a:stretch>
                  <a:fillRect l="-2665" b="-1607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F50CE329-D923-BAF4-18E0-8E34EF72185E}"/>
                  </a:ext>
                </a:extLst>
              </p:cNvPr>
              <p:cNvSpPr txBox="1"/>
              <p:nvPr/>
            </p:nvSpPr>
            <p:spPr>
              <a:xfrm>
                <a:off x="2613119" y="4838098"/>
                <a:ext cx="3638626" cy="3379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𝑟𝑒𝑐𝑎𝑙𝑙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𝑛𝑒𝑔𝑎𝑡𝑖𝑣𝑒𝑠</m:t>
                        </m:r>
                      </m:den>
                    </m:f>
                  </m:oMath>
                </a14:m>
                <a:endParaRPr lang="it-IT" sz="1400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F50CE329-D923-BAF4-18E0-8E34EF7218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3119" y="4838098"/>
                <a:ext cx="3638626" cy="337978"/>
              </a:xfrm>
              <a:prstGeom prst="rect">
                <a:avLst/>
              </a:prstGeom>
              <a:blipFill>
                <a:blip r:embed="rId5"/>
                <a:stretch>
                  <a:fillRect l="-2848" b="-1636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1FB3E0E6-6CF5-3D48-CA5D-7DEDF53BE362}"/>
                  </a:ext>
                </a:extLst>
              </p:cNvPr>
              <p:cNvSpPr txBox="1"/>
              <p:nvPr/>
            </p:nvSpPr>
            <p:spPr>
              <a:xfrm>
                <a:off x="2613119" y="5381546"/>
                <a:ext cx="3893158" cy="33708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1= </m:t>
                    </m:r>
                    <m:f>
                      <m:f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2 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∙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𝑟𝑒𝑐𝑎𝑙𝑙</m:t>
                        </m:r>
                      </m:num>
                      <m:den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 è </m:t>
                        </m:r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𝑟𝑒𝑐𝑎𝑙𝑙</m:t>
                        </m:r>
                      </m:den>
                    </m:f>
                  </m:oMath>
                </a14:m>
                <a:endParaRPr lang="it-IT" sz="1400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1FB3E0E6-6CF5-3D48-CA5D-7DEDF53BE3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3119" y="5381546"/>
                <a:ext cx="3893158" cy="337080"/>
              </a:xfrm>
              <a:prstGeom prst="rect">
                <a:avLst/>
              </a:prstGeom>
              <a:blipFill>
                <a:blip r:embed="rId6"/>
                <a:stretch>
                  <a:fillRect l="-2665" b="-1636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664F59F-D969-E47F-E607-B6208F89ADD1}"/>
                  </a:ext>
                </a:extLst>
              </p:cNvPr>
              <p:cNvSpPr txBox="1"/>
              <p:nvPr/>
            </p:nvSpPr>
            <p:spPr>
              <a:xfrm>
                <a:off x="560514" y="4632305"/>
                <a:ext cx="1573086" cy="3847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𝑡𝑟𝑎𝑖𝑛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𝑎𝑐𝑐𝑢𝑟𝑎𝑐𝑦</m:t>
                    </m:r>
                  </m:oMath>
                </a14:m>
                <a:endParaRPr lang="it-IT" sz="1100" dirty="0"/>
              </a:p>
              <a:p>
                <a:endParaRPr lang="it-IT" sz="1100" dirty="0"/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664F59F-D969-E47F-E607-B6208F89AD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4" y="4632305"/>
                <a:ext cx="1573086" cy="384721"/>
              </a:xfrm>
              <a:prstGeom prst="rect">
                <a:avLst/>
              </a:prstGeom>
              <a:blipFill>
                <a:blip r:embed="rId7"/>
                <a:stretch>
                  <a:fillRect l="-6589" t="-1269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B3A1B835-BCD2-6C54-9A23-C0FC6259CA24}"/>
                  </a:ext>
                </a:extLst>
              </p:cNvPr>
              <p:cNvSpPr txBox="1"/>
              <p:nvPr/>
            </p:nvSpPr>
            <p:spPr>
              <a:xfrm>
                <a:off x="560514" y="5042992"/>
                <a:ext cx="144245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𝑡𝑖𝑚𝑒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it-IT" sz="1400" b="0" i="1" smtClean="0">
                        <a:latin typeface="Cambria Math" panose="02040503050406030204" pitchFamily="18" charset="0"/>
                      </a:rPr>
                      <m:t>𝑒𝑙𝑎𝑝𝑠𝑒𝑑</m:t>
                    </m:r>
                  </m:oMath>
                </a14:m>
                <a:endParaRPr lang="it-IT" sz="1100" dirty="0"/>
              </a:p>
              <a:p>
                <a:endParaRPr lang="it-IT" sz="1400" dirty="0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B3A1B835-BCD2-6C54-9A23-C0FC6259C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4" y="5042992"/>
                <a:ext cx="1442457" cy="430887"/>
              </a:xfrm>
              <a:prstGeom prst="rect">
                <a:avLst/>
              </a:prstGeom>
              <a:blipFill>
                <a:blip r:embed="rId8"/>
                <a:stretch>
                  <a:fillRect l="-7173" t="-98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ttangolo 2">
            <a:extLst>
              <a:ext uri="{FF2B5EF4-FFF2-40B4-BE49-F238E27FC236}">
                <a16:creationId xmlns:a16="http://schemas.microsoft.com/office/drawing/2014/main" id="{2ED63734-C6C6-473F-5BA4-09D72F90C99F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C6A6BF5-629D-45C2-4332-A6C15840188B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63000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8E233D-8358-CC76-5EE3-9FD06771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r>
              <a:rPr lang="it-IT" dirty="0"/>
              <a:t> – Active Learning Techniques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A9F935E-22B8-3F06-C00D-C0F9DADDA34E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C92F619-AA26-72D9-B1FB-A4FA32FEB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2" y="1317689"/>
            <a:ext cx="6206837" cy="3085842"/>
          </a:xfrm>
          <a:prstGeom prst="rect">
            <a:avLst/>
          </a:prstGeom>
        </p:spPr>
      </p:pic>
      <p:grpSp>
        <p:nvGrpSpPr>
          <p:cNvPr id="12" name="Gruppo 11">
            <a:extLst>
              <a:ext uri="{FF2B5EF4-FFF2-40B4-BE49-F238E27FC236}">
                <a16:creationId xmlns:a16="http://schemas.microsoft.com/office/drawing/2014/main" id="{5D2D2EF3-444F-79BA-D5FA-4C832EF4F1B5}"/>
              </a:ext>
            </a:extLst>
          </p:cNvPr>
          <p:cNvGrpSpPr/>
          <p:nvPr/>
        </p:nvGrpSpPr>
        <p:grpSpPr>
          <a:xfrm>
            <a:off x="431226" y="4741651"/>
            <a:ext cx="8438338" cy="957350"/>
            <a:chOff x="573932" y="4734127"/>
            <a:chExt cx="7497340" cy="957350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66C9033-EBC4-D558-C210-0EB58DC8040C}"/>
                </a:ext>
              </a:extLst>
            </p:cNvPr>
            <p:cNvSpPr txBox="1"/>
            <p:nvPr/>
          </p:nvSpPr>
          <p:spPr>
            <a:xfrm>
              <a:off x="573932" y="4737370"/>
              <a:ext cx="349223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Similar</a:t>
              </a:r>
              <a:r>
                <a:rPr lang="it-IT" sz="1400" dirty="0"/>
                <a:t> performance </a:t>
              </a:r>
              <a:r>
                <a:rPr lang="it-IT" sz="1400" dirty="0" err="1"/>
                <a:t>between</a:t>
              </a:r>
              <a:r>
                <a:rPr lang="it-IT" sz="1400" dirty="0"/>
                <a:t> </a:t>
              </a:r>
              <a:r>
                <a:rPr lang="it-IT" sz="1400" dirty="0" err="1"/>
                <a:t>active</a:t>
              </a:r>
              <a:r>
                <a:rPr lang="it-IT" sz="1400" dirty="0"/>
                <a:t> learning techniques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Farthest</a:t>
              </a:r>
              <a:r>
                <a:rPr lang="it-IT" sz="1400" dirty="0"/>
                <a:t>-first </a:t>
              </a:r>
              <a:r>
                <a:rPr lang="it-IT" sz="1400" dirty="0" err="1"/>
                <a:t>scales</a:t>
              </a:r>
              <a:r>
                <a:rPr lang="it-IT" sz="1400" dirty="0"/>
                <a:t> </a:t>
              </a:r>
              <a:r>
                <a:rPr lang="it-IT" sz="1400" dirty="0" err="1"/>
                <a:t>linearly</a:t>
              </a:r>
              <a:r>
                <a:rPr lang="it-IT" sz="1400" dirty="0"/>
                <a:t> to the </a:t>
              </a:r>
              <a:r>
                <a:rPr lang="it-IT" sz="1400" dirty="0" err="1"/>
                <a:t>number</a:t>
              </a:r>
              <a:r>
                <a:rPr lang="it-IT" sz="1400" dirty="0"/>
                <a:t> of labels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3A44BEB-485A-B8A6-3934-9FB64155F4F5}"/>
                </a:ext>
              </a:extLst>
            </p:cNvPr>
            <p:cNvSpPr txBox="1"/>
            <p:nvPr/>
          </p:nvSpPr>
          <p:spPr>
            <a:xfrm>
              <a:off x="4579042" y="4734127"/>
              <a:ext cx="349223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/>
                <a:t>The </a:t>
              </a:r>
              <a:r>
                <a:rPr lang="it-IT" sz="1400" dirty="0" err="1"/>
                <a:t>active</a:t>
              </a:r>
              <a:r>
                <a:rPr lang="it-IT" sz="1400" dirty="0"/>
                <a:t> learning </a:t>
              </a:r>
              <a:r>
                <a:rPr lang="it-IT" sz="1400" dirty="0" err="1"/>
                <a:t>algorithms</a:t>
              </a:r>
              <a:r>
                <a:rPr lang="it-IT" sz="1400" dirty="0"/>
                <a:t> </a:t>
              </a:r>
              <a:r>
                <a:rPr lang="it-IT" sz="1400" dirty="0" err="1"/>
                <a:t>have</a:t>
              </a:r>
              <a:r>
                <a:rPr lang="it-IT" sz="1400" dirty="0"/>
                <a:t> </a:t>
              </a:r>
              <a:r>
                <a:rPr lang="it-IT" sz="1400" dirty="0" err="1"/>
                <a:t>better</a:t>
              </a:r>
              <a:r>
                <a:rPr lang="it-IT" sz="1400" dirty="0"/>
                <a:t> </a:t>
              </a:r>
              <a:r>
                <a:rPr lang="it-IT" sz="1400" dirty="0" err="1"/>
                <a:t>train</a:t>
              </a:r>
              <a:r>
                <a:rPr lang="it-IT" sz="1400" dirty="0"/>
                <a:t> </a:t>
              </a:r>
              <a:r>
                <a:rPr lang="it-IT" sz="1400" dirty="0" err="1"/>
                <a:t>accuracy</a:t>
              </a:r>
              <a:r>
                <a:rPr lang="it-IT" sz="1400" dirty="0"/>
                <a:t> </a:t>
              </a:r>
              <a:r>
                <a:rPr lang="it-IT" sz="1400" dirty="0" err="1"/>
                <a:t>then</a:t>
              </a:r>
              <a:r>
                <a:rPr lang="it-IT" sz="1400" dirty="0"/>
                <a:t> random sampling, </a:t>
              </a:r>
              <a:r>
                <a:rPr lang="it-IT" sz="1400" dirty="0" err="1"/>
                <a:t>but</a:t>
              </a:r>
              <a:r>
                <a:rPr lang="it-IT" sz="1400" dirty="0"/>
                <a:t> </a:t>
              </a:r>
              <a:r>
                <a:rPr lang="it-IT" sz="1400" dirty="0" err="1"/>
                <a:t>have</a:t>
              </a:r>
              <a:r>
                <a:rPr lang="it-IT" sz="1400" dirty="0"/>
                <a:t> </a:t>
              </a:r>
              <a:r>
                <a:rPr lang="it-IT" sz="1400" dirty="0" err="1"/>
                <a:t>similar</a:t>
              </a:r>
              <a:r>
                <a:rPr lang="it-IT" sz="1400" dirty="0"/>
                <a:t> </a:t>
              </a:r>
              <a:r>
                <a:rPr lang="it-IT" sz="1400" dirty="0" err="1"/>
                <a:t>results</a:t>
              </a:r>
              <a:r>
                <a:rPr lang="it-IT" sz="1400" dirty="0"/>
                <a:t> </a:t>
              </a:r>
              <a:r>
                <a:rPr lang="it-IT" sz="1400" dirty="0" err="1"/>
                <a:t>when</a:t>
              </a:r>
              <a:r>
                <a:rPr lang="it-IT" sz="1400" dirty="0"/>
                <a:t> testing on </a:t>
              </a:r>
              <a:r>
                <a:rPr lang="it-IT" sz="1400" dirty="0" err="1"/>
                <a:t>unseen</a:t>
              </a:r>
              <a:r>
                <a:rPr lang="it-IT" sz="1400" dirty="0"/>
                <a:t> data</a:t>
              </a:r>
            </a:p>
          </p:txBody>
        </p: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5804D9E-937F-1E38-A52D-58DF6E1C773E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48313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F4C10E-2F56-9570-ED72-6283D883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r>
              <a:rPr lang="it-IT" dirty="0"/>
              <a:t> – Active Learning </a:t>
            </a:r>
            <a:r>
              <a:rPr lang="it-IT" dirty="0" err="1"/>
              <a:t>Efficiency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5C6CF3B-738B-D493-B91D-EC31F4C94D63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5A25406B-AE97-25BD-38D1-C6D10DC87B8A}"/>
              </a:ext>
            </a:extLst>
          </p:cNvPr>
          <p:cNvGrpSpPr/>
          <p:nvPr/>
        </p:nvGrpSpPr>
        <p:grpSpPr>
          <a:xfrm>
            <a:off x="431226" y="4741651"/>
            <a:ext cx="8438338" cy="1169551"/>
            <a:chOff x="573932" y="4734127"/>
            <a:chExt cx="7497340" cy="1169551"/>
          </a:xfrm>
        </p:grpSpPr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01605BEA-4B35-73A8-F78D-4A17A1AFD0E2}"/>
                </a:ext>
              </a:extLst>
            </p:cNvPr>
            <p:cNvSpPr txBox="1"/>
            <p:nvPr/>
          </p:nvSpPr>
          <p:spPr>
            <a:xfrm>
              <a:off x="573932" y="4737370"/>
              <a:ext cx="349223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Forgetful</a:t>
              </a:r>
              <a:r>
                <a:rPr lang="it-IT" sz="1400" dirty="0"/>
                <a:t> model </a:t>
              </a:r>
              <a:r>
                <a:rPr lang="it-IT" sz="1400" dirty="0" err="1"/>
                <a:t>has</a:t>
              </a:r>
              <a:r>
                <a:rPr lang="it-IT" sz="1400" dirty="0"/>
                <a:t> </a:t>
              </a:r>
              <a:r>
                <a:rPr lang="it-IT" sz="1400" dirty="0" err="1"/>
                <a:t>inconsistent</a:t>
              </a:r>
              <a:r>
                <a:rPr lang="it-IT" sz="1400" dirty="0"/>
                <a:t> </a:t>
              </a:r>
              <a:r>
                <a:rPr lang="it-IT" sz="1400" dirty="0" err="1"/>
                <a:t>results</a:t>
              </a:r>
              <a:r>
                <a:rPr lang="it-IT" sz="1400" dirty="0"/>
                <a:t>, </a:t>
              </a:r>
              <a:r>
                <a:rPr lang="it-IT" sz="1400" dirty="0" err="1"/>
                <a:t>doesn’t</a:t>
              </a:r>
              <a:r>
                <a:rPr lang="it-IT" sz="1400" dirty="0"/>
                <a:t> </a:t>
              </a:r>
              <a:r>
                <a:rPr lang="it-IT" sz="1400" dirty="0" err="1"/>
                <a:t>have</a:t>
              </a:r>
              <a:r>
                <a:rPr lang="it-IT" sz="1400" dirty="0"/>
                <a:t> </a:t>
              </a:r>
              <a:r>
                <a:rPr lang="it-IT" sz="1400" dirty="0" err="1"/>
                <a:t>enough</a:t>
              </a:r>
              <a:r>
                <a:rPr lang="it-IT" sz="1400" dirty="0"/>
                <a:t> data to </a:t>
              </a:r>
              <a:r>
                <a:rPr lang="it-IT" sz="1400" dirty="0" err="1"/>
                <a:t>train</a:t>
              </a:r>
              <a:r>
                <a:rPr lang="it-IT" sz="1400" dirty="0"/>
                <a:t> </a:t>
              </a:r>
              <a:r>
                <a:rPr lang="it-IT" sz="1400" dirty="0" err="1"/>
                <a:t>properly</a:t>
              </a:r>
              <a:endParaRPr lang="it-IT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Optimal</a:t>
              </a:r>
              <a:r>
                <a:rPr lang="it-IT" sz="1400" dirty="0"/>
                <a:t> model </a:t>
              </a:r>
              <a:r>
                <a:rPr lang="it-IT" sz="1400" dirty="0" err="1"/>
                <a:t>has</a:t>
              </a:r>
              <a:r>
                <a:rPr lang="it-IT" sz="1400" dirty="0"/>
                <a:t> </a:t>
              </a:r>
              <a:r>
                <a:rPr lang="it-IT" sz="1400" dirty="0" err="1"/>
                <a:t>similar</a:t>
              </a:r>
              <a:r>
                <a:rPr lang="it-IT" sz="1400" dirty="0"/>
                <a:t> </a:t>
              </a:r>
              <a:r>
                <a:rPr lang="it-IT" sz="1400" dirty="0" err="1"/>
                <a:t>precision</a:t>
              </a:r>
              <a:r>
                <a:rPr lang="it-IT" sz="1400" dirty="0"/>
                <a:t> </a:t>
              </a:r>
              <a:r>
                <a:rPr lang="it-IT" sz="1400" dirty="0" err="1"/>
                <a:t>then</a:t>
              </a:r>
              <a:r>
                <a:rPr lang="it-IT" sz="1400" dirty="0"/>
                <a:t> </a:t>
              </a:r>
              <a:r>
                <a:rPr lang="it-IT" sz="1400" dirty="0" err="1"/>
                <a:t>normal</a:t>
              </a:r>
              <a:r>
                <a:rPr lang="it-IT" sz="1400" dirty="0"/>
                <a:t> one, </a:t>
              </a:r>
              <a:r>
                <a:rPr lang="it-IT" sz="1400" dirty="0" err="1"/>
                <a:t>but</a:t>
              </a:r>
              <a:r>
                <a:rPr lang="it-IT" sz="1400" dirty="0"/>
                <a:t> </a:t>
              </a:r>
              <a:r>
                <a:rPr lang="it-IT" sz="1400" dirty="0" err="1"/>
                <a:t>bests</a:t>
              </a:r>
              <a:r>
                <a:rPr lang="it-IT" sz="1400" dirty="0"/>
                <a:t> </a:t>
              </a:r>
              <a:r>
                <a:rPr lang="it-IT" sz="1400" dirty="0" err="1"/>
                <a:t>it</a:t>
              </a:r>
              <a:r>
                <a:rPr lang="it-IT" sz="1400" dirty="0"/>
                <a:t> with a </a:t>
              </a:r>
              <a:r>
                <a:rPr lang="it-IT" sz="1400" dirty="0" err="1"/>
                <a:t>higher</a:t>
              </a:r>
              <a:r>
                <a:rPr lang="it-IT" sz="1400" dirty="0"/>
                <a:t> recall</a:t>
              </a: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A2492054-38B3-11F7-B258-45DF973B34B0}"/>
                </a:ext>
              </a:extLst>
            </p:cNvPr>
            <p:cNvSpPr txBox="1"/>
            <p:nvPr/>
          </p:nvSpPr>
          <p:spPr>
            <a:xfrm>
              <a:off x="4579042" y="4734127"/>
              <a:ext cx="349223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While</a:t>
              </a:r>
              <a:r>
                <a:rPr lang="it-IT" sz="1400" dirty="0"/>
                <a:t> the </a:t>
              </a:r>
              <a:r>
                <a:rPr lang="it-IT" sz="1400" dirty="0" err="1"/>
                <a:t>active</a:t>
              </a:r>
              <a:r>
                <a:rPr lang="it-IT" sz="1400" dirty="0"/>
                <a:t> learning </a:t>
              </a:r>
              <a:r>
                <a:rPr lang="it-IT" sz="1400" dirty="0" err="1"/>
                <a:t>approach</a:t>
              </a:r>
              <a:r>
                <a:rPr lang="it-IT" sz="1400" dirty="0"/>
                <a:t> yields </a:t>
              </a:r>
              <a:r>
                <a:rPr lang="it-IT" sz="1400" dirty="0" err="1"/>
                <a:t>slightly</a:t>
              </a:r>
              <a:r>
                <a:rPr lang="it-IT" sz="1400" dirty="0"/>
                <a:t> </a:t>
              </a:r>
              <a:r>
                <a:rPr lang="it-IT" sz="1400" dirty="0" err="1"/>
                <a:t>lower</a:t>
              </a:r>
              <a:r>
                <a:rPr lang="it-IT" sz="1400" dirty="0"/>
                <a:t> </a:t>
              </a:r>
              <a:r>
                <a:rPr lang="it-IT" sz="1400" dirty="0" err="1"/>
                <a:t>results</a:t>
              </a:r>
              <a:r>
                <a:rPr lang="it-IT" sz="1400" dirty="0"/>
                <a:t> </a:t>
              </a:r>
              <a:r>
                <a:rPr lang="it-IT" sz="1400" dirty="0" err="1"/>
                <a:t>then</a:t>
              </a:r>
              <a:r>
                <a:rPr lang="it-IT" sz="1400" dirty="0"/>
                <a:t> the </a:t>
              </a:r>
              <a:r>
                <a:rPr lang="it-IT" sz="1400" dirty="0" err="1"/>
                <a:t>optimal</a:t>
              </a:r>
              <a:r>
                <a:rPr lang="it-IT" sz="1400" dirty="0"/>
                <a:t> one, </a:t>
              </a:r>
              <a:r>
                <a:rPr lang="it-IT" sz="1400" dirty="0" err="1"/>
                <a:t>it</a:t>
              </a:r>
              <a:r>
                <a:rPr lang="it-IT" sz="1400" dirty="0"/>
                <a:t> </a:t>
              </a:r>
              <a:r>
                <a:rPr lang="it-IT" sz="1400" dirty="0" err="1"/>
                <a:t>is</a:t>
              </a:r>
              <a:r>
                <a:rPr lang="it-IT" sz="1400" dirty="0"/>
                <a:t> </a:t>
              </a:r>
              <a:r>
                <a:rPr lang="it-IT" sz="1400" dirty="0" err="1"/>
                <a:t>much</a:t>
              </a:r>
              <a:r>
                <a:rPr lang="it-IT" sz="1400" dirty="0"/>
                <a:t> </a:t>
              </a:r>
              <a:r>
                <a:rPr lang="it-IT" sz="1400" dirty="0" err="1"/>
                <a:t>less</a:t>
              </a:r>
              <a:r>
                <a:rPr lang="it-IT" sz="1400" dirty="0"/>
                <a:t> time </a:t>
              </a:r>
              <a:r>
                <a:rPr lang="it-IT" sz="1400" dirty="0" err="1"/>
                <a:t>consuming</a:t>
              </a:r>
              <a:r>
                <a:rPr lang="it-IT" sz="1400" dirty="0"/>
                <a:t> and </a:t>
              </a:r>
              <a:r>
                <a:rPr lang="it-IT" sz="1400" dirty="0" err="1"/>
                <a:t>less</a:t>
              </a:r>
              <a:r>
                <a:rPr lang="it-IT" sz="1400" dirty="0"/>
                <a:t> </a:t>
              </a:r>
              <a:r>
                <a:rPr lang="it-IT" sz="1400" dirty="0" err="1"/>
                <a:t>computionally</a:t>
              </a:r>
              <a:r>
                <a:rPr lang="it-IT" sz="1400" dirty="0"/>
                <a:t> intensive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it-IT" sz="1400" dirty="0"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5DA2766C-E9F9-5B1B-4BB3-7741CE14D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918" y="1312599"/>
            <a:ext cx="6167336" cy="306620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E84D8DF-4B53-D3D5-A2C1-A6B24AEADC88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85892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907648-610A-63D6-1196-3608815E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r>
              <a:rPr lang="it-IT" dirty="0"/>
              <a:t> – Budget </a:t>
            </a:r>
            <a:r>
              <a:rPr lang="it-IT" dirty="0" err="1"/>
              <a:t>Used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D7F25E8-1A39-EB06-C0AA-984E79E3FFF5}"/>
              </a:ext>
            </a:extLst>
          </p:cNvPr>
          <p:cNvSpPr/>
          <p:nvPr/>
        </p:nvSpPr>
        <p:spPr>
          <a:xfrm>
            <a:off x="174170" y="6298134"/>
            <a:ext cx="4757059" cy="448663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Tommaso</a:t>
            </a:r>
            <a:r>
              <a:rPr lang="it-IT" sz="1200" b="1" dirty="0">
                <a:solidFill>
                  <a:schemeClr val="bg1"/>
                </a:solidFill>
              </a:rPr>
              <a:t> Crippa – Progetto di Ingegneria Informatica – </a:t>
            </a:r>
            <a:r>
              <a:rPr lang="it-IT" sz="1200" b="1" dirty="0" err="1">
                <a:solidFill>
                  <a:schemeClr val="bg1"/>
                </a:solidFill>
              </a:rPr>
              <a:t>a.a</a:t>
            </a:r>
            <a:r>
              <a:rPr lang="it-IT" sz="1200" b="1" dirty="0">
                <a:solidFill>
                  <a:schemeClr val="bg1"/>
                </a:solidFill>
              </a:rPr>
              <a:t>. 2023/24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11409BAD-51F1-CA06-66A9-45A5C9F85C0C}"/>
              </a:ext>
            </a:extLst>
          </p:cNvPr>
          <p:cNvGrpSpPr/>
          <p:nvPr/>
        </p:nvGrpSpPr>
        <p:grpSpPr>
          <a:xfrm>
            <a:off x="431226" y="4741651"/>
            <a:ext cx="8438338" cy="957350"/>
            <a:chOff x="573932" y="4734127"/>
            <a:chExt cx="7497340" cy="957350"/>
          </a:xfrm>
        </p:grpSpPr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A7B59F2B-15AD-1633-9FAC-EACC1CDD4B3C}"/>
                </a:ext>
              </a:extLst>
            </p:cNvPr>
            <p:cNvSpPr txBox="1"/>
            <p:nvPr/>
          </p:nvSpPr>
          <p:spPr>
            <a:xfrm>
              <a:off x="573932" y="4737370"/>
              <a:ext cx="349223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Having</a:t>
              </a:r>
              <a:r>
                <a:rPr lang="it-IT" sz="1400" dirty="0"/>
                <a:t> </a:t>
              </a:r>
              <a:r>
                <a:rPr lang="it-IT" sz="1400" dirty="0" err="1"/>
                <a:t>only</a:t>
              </a:r>
              <a:r>
                <a:rPr lang="it-IT" sz="1400" dirty="0"/>
                <a:t> 10 labels per </a:t>
              </a:r>
              <a:r>
                <a:rPr lang="it-IT" sz="1400" dirty="0" err="1"/>
                <a:t>timeframe</a:t>
              </a:r>
              <a:r>
                <a:rPr lang="it-IT" sz="1400" dirty="0"/>
                <a:t> </a:t>
              </a:r>
              <a:r>
                <a:rPr lang="it-IT" sz="1400" dirty="0" err="1"/>
                <a:t>isn’t</a:t>
              </a:r>
              <a:r>
                <a:rPr lang="it-IT" sz="1400" dirty="0"/>
                <a:t> </a:t>
              </a:r>
              <a:r>
                <a:rPr lang="it-IT" sz="1400" dirty="0" err="1"/>
                <a:t>enough</a:t>
              </a:r>
              <a:r>
                <a:rPr lang="it-IT" sz="1400" dirty="0"/>
                <a:t> to create a </a:t>
              </a:r>
              <a:r>
                <a:rPr lang="it-IT" sz="1400" dirty="0" err="1"/>
                <a:t>coherent</a:t>
              </a:r>
              <a:r>
                <a:rPr lang="it-IT" sz="1400" dirty="0"/>
                <a:t> model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/>
                <a:t>The </a:t>
              </a:r>
              <a:r>
                <a:rPr lang="it-IT" sz="1400" dirty="0" err="1"/>
                <a:t>model’s</a:t>
              </a:r>
              <a:r>
                <a:rPr lang="it-IT" sz="1400" dirty="0"/>
                <a:t> performance scale </a:t>
              </a:r>
              <a:r>
                <a:rPr lang="it-IT" sz="1400" dirty="0" err="1"/>
                <a:t>proportionally</a:t>
              </a:r>
              <a:r>
                <a:rPr lang="it-IT" sz="1400" dirty="0"/>
                <a:t> to the </a:t>
              </a:r>
              <a:r>
                <a:rPr lang="it-IT" sz="1400" dirty="0" err="1"/>
                <a:t>labelling</a:t>
              </a:r>
              <a:r>
                <a:rPr lang="it-IT" sz="1400" dirty="0"/>
                <a:t> budget</a:t>
              </a: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25E42665-7A5E-B757-4D2A-DC25AF2A0C10}"/>
                </a:ext>
              </a:extLst>
            </p:cNvPr>
            <p:cNvSpPr txBox="1"/>
            <p:nvPr/>
          </p:nvSpPr>
          <p:spPr>
            <a:xfrm>
              <a:off x="4579042" y="4734127"/>
              <a:ext cx="349223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1400" dirty="0" err="1"/>
                <a:t>There</a:t>
              </a:r>
              <a:r>
                <a:rPr lang="it-IT" sz="1400" dirty="0"/>
                <a:t> </a:t>
              </a:r>
              <a:r>
                <a:rPr lang="it-IT" sz="1400" dirty="0" err="1"/>
                <a:t>is</a:t>
              </a:r>
              <a:r>
                <a:rPr lang="it-IT" sz="1400" dirty="0"/>
                <a:t> an </a:t>
              </a:r>
              <a:r>
                <a:rPr lang="it-IT" sz="1400" dirty="0" err="1"/>
                <a:t>crucial</a:t>
              </a:r>
              <a:r>
                <a:rPr lang="it-IT" sz="1400" dirty="0"/>
                <a:t> </a:t>
              </a:r>
              <a:r>
                <a:rPr lang="it-IT" sz="1400" dirty="0" err="1"/>
                <a:t>tradeoff</a:t>
              </a:r>
              <a:r>
                <a:rPr lang="it-IT" sz="1400" dirty="0"/>
                <a:t> </a:t>
              </a:r>
              <a:r>
                <a:rPr lang="it-IT" sz="1400" dirty="0" err="1"/>
                <a:t>during</a:t>
              </a:r>
              <a:r>
                <a:rPr lang="it-IT" sz="1400" dirty="0"/>
                <a:t> the </a:t>
              </a:r>
              <a:r>
                <a:rPr lang="it-IT" sz="1400" dirty="0" err="1"/>
                <a:t>selection</a:t>
              </a:r>
              <a:r>
                <a:rPr lang="it-IT" sz="1400" dirty="0"/>
                <a:t> of the budget, </a:t>
              </a:r>
              <a:r>
                <a:rPr lang="it-IT" sz="1400" dirty="0" err="1"/>
                <a:t>as</a:t>
              </a:r>
              <a:r>
                <a:rPr lang="it-IT" sz="1400" dirty="0"/>
                <a:t> a </a:t>
              </a:r>
              <a:r>
                <a:rPr lang="it-IT" sz="1400" dirty="0" err="1"/>
                <a:t>higher</a:t>
              </a:r>
              <a:r>
                <a:rPr lang="it-IT" sz="1400" dirty="0"/>
                <a:t> budget </a:t>
              </a:r>
              <a:r>
                <a:rPr lang="it-IT" sz="1400" dirty="0" err="1"/>
                <a:t>will</a:t>
              </a:r>
              <a:r>
                <a:rPr lang="it-IT" sz="1400" dirty="0"/>
                <a:t> lead to </a:t>
              </a:r>
              <a:r>
                <a:rPr lang="it-IT" sz="1400" dirty="0" err="1"/>
                <a:t>better</a:t>
              </a:r>
              <a:r>
                <a:rPr lang="it-IT" sz="1400" dirty="0"/>
                <a:t> performance </a:t>
              </a:r>
              <a:r>
                <a:rPr lang="it-IT" sz="1400" dirty="0" err="1"/>
                <a:t>but</a:t>
              </a:r>
              <a:r>
                <a:rPr lang="it-IT" sz="1400" dirty="0"/>
                <a:t> </a:t>
              </a:r>
              <a:r>
                <a:rPr lang="it-IT" sz="1400" dirty="0" err="1"/>
                <a:t>also</a:t>
              </a:r>
              <a:r>
                <a:rPr lang="it-IT" sz="1400" dirty="0"/>
                <a:t> </a:t>
              </a:r>
              <a:r>
                <a:rPr lang="it-IT" sz="1400" dirty="0" err="1"/>
                <a:t>higher</a:t>
              </a:r>
              <a:r>
                <a:rPr lang="it-IT" sz="1400" dirty="0"/>
                <a:t> </a:t>
              </a:r>
              <a:r>
                <a:rPr lang="it-IT" sz="1400" dirty="0" err="1"/>
                <a:t>computation</a:t>
              </a:r>
              <a:r>
                <a:rPr lang="it-IT" sz="1400" dirty="0"/>
                <a:t> times</a:t>
              </a:r>
            </a:p>
          </p:txBody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AF4AC974-59CE-66A3-F91D-3F2FB6133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918" y="1312599"/>
            <a:ext cx="6167336" cy="306620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07551E23-5634-7E0C-0BD1-BBBAA66B53E2}"/>
              </a:ext>
            </a:extLst>
          </p:cNvPr>
          <p:cNvSpPr txBox="1"/>
          <p:nvPr/>
        </p:nvSpPr>
        <p:spPr>
          <a:xfrm>
            <a:off x="8919168" y="666"/>
            <a:ext cx="2134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52673468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498</TotalTime>
  <Words>584</Words>
  <Application>Microsoft Office PowerPoint</Application>
  <PresentationFormat>Presentazione su schermo (4:3)</PresentationFormat>
  <Paragraphs>92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Gill Sans Nova Light</vt:lpstr>
      <vt:lpstr>Wingdings</vt:lpstr>
      <vt:lpstr>POLI</vt:lpstr>
      <vt:lpstr>Titolo presentazione sottotitolo</vt:lpstr>
      <vt:lpstr>Introduction</vt:lpstr>
      <vt:lpstr>Objective</vt:lpstr>
      <vt:lpstr>Methodology</vt:lpstr>
      <vt:lpstr>Active Learning</vt:lpstr>
      <vt:lpstr>Models and Performance Metrics</vt:lpstr>
      <vt:lpstr>Results – Active Learning Techniques</vt:lpstr>
      <vt:lpstr>Results – Active Learning Efficiency</vt:lpstr>
      <vt:lpstr>Results – Budget Used</vt:lpstr>
      <vt:lpstr>Conclusions</vt:lpstr>
      <vt:lpstr>Titolo presentazione sottotitolo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Tommaso Crippa</cp:lastModifiedBy>
  <cp:revision>37</cp:revision>
  <dcterms:created xsi:type="dcterms:W3CDTF">2015-05-26T12:27:57Z</dcterms:created>
  <dcterms:modified xsi:type="dcterms:W3CDTF">2024-06-10T20:13:22Z</dcterms:modified>
</cp:coreProperties>
</file>